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372" r:id="rId1"/>
  </p:sldMasterIdLst>
  <p:notesMasterIdLst>
    <p:notesMasterId r:id="rId27"/>
  </p:notesMasterIdLst>
  <p:sldIdLst>
    <p:sldId id="256" r:id="rId2"/>
    <p:sldId id="257" r:id="rId3"/>
    <p:sldId id="258" r:id="rId4"/>
    <p:sldId id="285" r:id="rId5"/>
    <p:sldId id="286" r:id="rId6"/>
    <p:sldId id="259" r:id="rId7"/>
    <p:sldId id="294" r:id="rId8"/>
    <p:sldId id="283" r:id="rId9"/>
    <p:sldId id="290" r:id="rId10"/>
    <p:sldId id="284" r:id="rId11"/>
    <p:sldId id="278" r:id="rId12"/>
    <p:sldId id="260" r:id="rId13"/>
    <p:sldId id="261" r:id="rId14"/>
    <p:sldId id="291" r:id="rId15"/>
    <p:sldId id="270" r:id="rId16"/>
    <p:sldId id="271" r:id="rId17"/>
    <p:sldId id="272" r:id="rId18"/>
    <p:sldId id="279" r:id="rId19"/>
    <p:sldId id="293" r:id="rId20"/>
    <p:sldId id="264" r:id="rId21"/>
    <p:sldId id="276" r:id="rId22"/>
    <p:sldId id="274" r:id="rId23"/>
    <p:sldId id="277" r:id="rId24"/>
    <p:sldId id="288" r:id="rId25"/>
    <p:sldId id="29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4"/>
    <p:restoredTop sz="95652"/>
  </p:normalViewPr>
  <p:slideViewPr>
    <p:cSldViewPr>
      <p:cViewPr varScale="1">
        <p:scale>
          <a:sx n="107" d="100"/>
          <a:sy n="107" d="100"/>
        </p:scale>
        <p:origin x="800" y="16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83AD7C-1A40-934F-AC9A-47B02AC4BEF6}" type="datetimeFigureOut">
              <a:rPr lang="en-US" smtClean="0"/>
              <a:t>9/19/23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43F83-42E8-354A-A8FB-CF19848C0AE6}" type="slidenum">
              <a:rPr lang="en-US" smtClean="0"/>
              <a:t>‹#›</a:t>
            </a:fld>
            <a:endParaRPr lang="en-US"/>
          </a:p>
        </p:txBody>
      </p:sp>
    </p:spTree>
    <p:extLst>
      <p:ext uri="{BB962C8B-B14F-4D97-AF65-F5344CB8AC3E}">
        <p14:creationId xmlns:p14="http://schemas.microsoft.com/office/powerpoint/2010/main" val="103123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543F83-42E8-354A-A8FB-CF19848C0AE6}" type="slidenum">
              <a:rPr lang="en-US" smtClean="0"/>
              <a:t>3</a:t>
            </a:fld>
            <a:endParaRPr lang="en-US"/>
          </a:p>
        </p:txBody>
      </p:sp>
    </p:spTree>
    <p:extLst>
      <p:ext uri="{BB962C8B-B14F-4D97-AF65-F5344CB8AC3E}">
        <p14:creationId xmlns:p14="http://schemas.microsoft.com/office/powerpoint/2010/main" val="1870320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543F83-42E8-354A-A8FB-CF19848C0AE6}" type="slidenum">
              <a:rPr lang="en-US" smtClean="0"/>
              <a:t>8</a:t>
            </a:fld>
            <a:endParaRPr lang="en-US"/>
          </a:p>
        </p:txBody>
      </p:sp>
    </p:spTree>
    <p:extLst>
      <p:ext uri="{BB962C8B-B14F-4D97-AF65-F5344CB8AC3E}">
        <p14:creationId xmlns:p14="http://schemas.microsoft.com/office/powerpoint/2010/main" val="1838539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E7C6E07D-DD44-466D-8C84-6D9ED969844A}" type="datetimeFigureOut">
              <a:rPr lang="en-US" smtClean="0"/>
              <a:t>9/19/23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B496986-D9CD-4DEB-9708-2FE0DAE648CF}" type="slidenum">
              <a:rPr lang="en-US" smtClean="0"/>
              <a:t>‹#›</a:t>
            </a:fld>
            <a:endParaRPr lang="en-US"/>
          </a:p>
        </p:txBody>
      </p:sp>
    </p:spTree>
    <p:extLst>
      <p:ext uri="{BB962C8B-B14F-4D97-AF65-F5344CB8AC3E}">
        <p14:creationId xmlns:p14="http://schemas.microsoft.com/office/powerpoint/2010/main" val="35805591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C6E07D-DD44-466D-8C84-6D9ED969844A}"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96986-D9CD-4DEB-9708-2FE0DAE648CF}"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91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C6E07D-DD44-466D-8C84-6D9ED969844A}"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96986-D9CD-4DEB-9708-2FE0DAE648CF}"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494769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C6E07D-DD44-466D-8C84-6D9ED969844A}"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96986-D9CD-4DEB-9708-2FE0DAE648CF}"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6584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C6E07D-DD44-466D-8C84-6D9ED969844A}"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96986-D9CD-4DEB-9708-2FE0DAE648CF}"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72853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C6E07D-DD44-466D-8C84-6D9ED969844A}"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96986-D9CD-4DEB-9708-2FE0DAE648CF}"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39291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C6E07D-DD44-466D-8C84-6D9ED969844A}" type="datetimeFigureOut">
              <a:rPr lang="en-US" smtClean="0"/>
              <a:t>9/19/23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96986-D9CD-4DEB-9708-2FE0DAE648CF}"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74134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C6E07D-DD44-466D-8C84-6D9ED969844A}" type="datetimeFigureOut">
              <a:rPr lang="en-US" smtClean="0"/>
              <a:t>9/19/23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96986-D9CD-4DEB-9708-2FE0DAE648CF}"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46623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6E07D-DD44-466D-8C84-6D9ED969844A}" type="datetimeFigureOut">
              <a:rPr lang="en-US" smtClean="0"/>
              <a:t>9/19/23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96986-D9CD-4DEB-9708-2FE0DAE648CF}"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93962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C6E07D-DD44-466D-8C84-6D9ED969844A}"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96986-D9CD-4DEB-9708-2FE0DAE648CF}" type="slidenum">
              <a:rPr lang="en-US" smtClean="0"/>
              <a:t>‹#›</a:t>
            </a:fld>
            <a:endParaRPr lang="en-US"/>
          </a:p>
        </p:txBody>
      </p:sp>
    </p:spTree>
    <p:extLst>
      <p:ext uri="{BB962C8B-B14F-4D97-AF65-F5344CB8AC3E}">
        <p14:creationId xmlns:p14="http://schemas.microsoft.com/office/powerpoint/2010/main" val="22441561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C6E07D-DD44-466D-8C84-6D9ED969844A}"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496986-D9CD-4DEB-9708-2FE0DAE648CF}" type="slidenum">
              <a:rPr lang="en-US" smtClean="0"/>
              <a:t>‹#›</a:t>
            </a:fld>
            <a:endParaRPr lang="en-US"/>
          </a:p>
        </p:txBody>
      </p:sp>
    </p:spTree>
    <p:extLst>
      <p:ext uri="{BB962C8B-B14F-4D97-AF65-F5344CB8AC3E}">
        <p14:creationId xmlns:p14="http://schemas.microsoft.com/office/powerpoint/2010/main" val="77202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E7C6E07D-DD44-466D-8C84-6D9ED969844A}" type="datetimeFigureOut">
              <a:rPr lang="en-US" smtClean="0"/>
              <a:t>9/19/23</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AB496986-D9CD-4DEB-9708-2FE0DAE648CF}" type="slidenum">
              <a:rPr lang="en-US" smtClean="0"/>
              <a:t>‹#›</a:t>
            </a:fld>
            <a:endParaRPr lang="en-US"/>
          </a:p>
        </p:txBody>
      </p:sp>
    </p:spTree>
    <p:extLst>
      <p:ext uri="{BB962C8B-B14F-4D97-AF65-F5344CB8AC3E}">
        <p14:creationId xmlns:p14="http://schemas.microsoft.com/office/powerpoint/2010/main" val="597488641"/>
      </p:ext>
    </p:extLst>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mypass.alberta.ca/"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ixelimaging.ca/store/2023-Grad-Wear-c6280825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mcdougall.rockyview.ab.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eichertlreichert@rockyview.ab.ca" TargetMode="External"/><Relationship Id="rId2" Type="http://schemas.openxmlformats.org/officeDocument/2006/relationships/hyperlink" Target="mailto:gbrown@rockyview.ab.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fsavoie@rockyview.ab.ca" TargetMode="External"/><Relationship Id="rId2" Type="http://schemas.openxmlformats.org/officeDocument/2006/relationships/hyperlink" Target="mailto:myellowega@rockyview.ab.c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 2024 </a:t>
            </a:r>
            <a:br>
              <a:rPr lang="en-US" dirty="0"/>
            </a:br>
            <a:r>
              <a:rPr lang="en-US" dirty="0"/>
              <a:t>Information Night</a:t>
            </a:r>
          </a:p>
        </p:txBody>
      </p:sp>
      <p:sp>
        <p:nvSpPr>
          <p:cNvPr id="3" name="Subtitle 2"/>
          <p:cNvSpPr>
            <a:spLocks noGrp="1"/>
          </p:cNvSpPr>
          <p:nvPr>
            <p:ph type="subTitle" idx="1"/>
          </p:nvPr>
        </p:nvSpPr>
        <p:spPr/>
        <p:txBody>
          <a:bodyPr>
            <a:normAutofit/>
          </a:bodyPr>
          <a:lstStyle/>
          <a:p>
            <a:r>
              <a:rPr lang="en-US" dirty="0"/>
              <a:t>Introduction to your graduation experience at GMHS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9692640" cy="853122"/>
          </a:xfrm>
        </p:spPr>
        <p:txBody>
          <a:bodyPr/>
          <a:lstStyle/>
          <a:p>
            <a:r>
              <a:rPr lang="en-US" dirty="0"/>
              <a:t>Important Dates</a:t>
            </a:r>
          </a:p>
        </p:txBody>
      </p:sp>
      <p:sp>
        <p:nvSpPr>
          <p:cNvPr id="3" name="Content Placeholder 2"/>
          <p:cNvSpPr>
            <a:spLocks noGrp="1"/>
          </p:cNvSpPr>
          <p:nvPr>
            <p:ph idx="1"/>
          </p:nvPr>
        </p:nvSpPr>
        <p:spPr/>
        <p:txBody>
          <a:bodyPr>
            <a:normAutofit fontScale="92500" lnSpcReduction="20000"/>
          </a:bodyPr>
          <a:lstStyle/>
          <a:p>
            <a:r>
              <a:rPr lang="en-US" b="1" dirty="0"/>
              <a:t>April 08</a:t>
            </a:r>
            <a:r>
              <a:rPr lang="en-US" dirty="0"/>
              <a:t>-Valedictorian applications will be available for pickup at the office</a:t>
            </a:r>
          </a:p>
          <a:p>
            <a:r>
              <a:rPr lang="en-US" b="1" dirty="0"/>
              <a:t>April 12</a:t>
            </a:r>
            <a:r>
              <a:rPr lang="en-US" dirty="0"/>
              <a:t>- Valedictorian applications are due into the office</a:t>
            </a:r>
          </a:p>
          <a:p>
            <a:r>
              <a:rPr lang="en-US" b="1" dirty="0"/>
              <a:t>April 16</a:t>
            </a:r>
            <a:r>
              <a:rPr lang="en-US" dirty="0"/>
              <a:t>- Valedictorian selection presentations</a:t>
            </a:r>
          </a:p>
          <a:p>
            <a:r>
              <a:rPr lang="en-US" b="1" dirty="0"/>
              <a:t>May 1</a:t>
            </a:r>
            <a:r>
              <a:rPr lang="en-US" dirty="0"/>
              <a:t>- Initial Grad list posted </a:t>
            </a:r>
          </a:p>
          <a:p>
            <a:r>
              <a:rPr lang="en-US" b="1" dirty="0"/>
              <a:t>May 10</a:t>
            </a:r>
            <a:r>
              <a:rPr lang="en-US" dirty="0"/>
              <a:t>-Final Grad list</a:t>
            </a:r>
          </a:p>
          <a:p>
            <a:r>
              <a:rPr lang="en-US" b="1" dirty="0"/>
              <a:t>May 13</a:t>
            </a:r>
            <a:r>
              <a:rPr lang="en-US" dirty="0"/>
              <a:t>- Valedictorian address- admin review</a:t>
            </a:r>
          </a:p>
          <a:p>
            <a:r>
              <a:rPr lang="en-US" b="1" dirty="0"/>
              <a:t>May 13</a:t>
            </a:r>
            <a:r>
              <a:rPr lang="en-US" dirty="0"/>
              <a:t>- ceremony tickets will be distributed. </a:t>
            </a:r>
            <a:r>
              <a:rPr lang="en-US" sz="1800" dirty="0">
                <a:effectLst/>
                <a:latin typeface="Arial" panose="020B0604020202020204" pitchFamily="34" charset="0"/>
                <a:ea typeface="Calibri" panose="020F0502020204030204" pitchFamily="34" charset="0"/>
              </a:rPr>
              <a:t>Graduates do not require a ticket. 4 tickets included in the graduation fees. $5.00 per additional ticket</a:t>
            </a:r>
            <a:r>
              <a:rPr lang="en-CA" dirty="0">
                <a:effectLst/>
              </a:rPr>
              <a:t> </a:t>
            </a:r>
          </a:p>
          <a:p>
            <a:r>
              <a:rPr lang="en-CA" b="1" dirty="0"/>
              <a:t>May 15-16- </a:t>
            </a:r>
            <a:r>
              <a:rPr lang="en-CA" dirty="0"/>
              <a:t>Second round of tickets: </a:t>
            </a:r>
          </a:p>
          <a:p>
            <a:r>
              <a:rPr lang="en-US" b="1" dirty="0"/>
              <a:t>Number of tickets per family TBD</a:t>
            </a:r>
          </a:p>
        </p:txBody>
      </p:sp>
    </p:spTree>
    <p:extLst>
      <p:ext uri="{BB962C8B-B14F-4D97-AF65-F5344CB8AC3E}">
        <p14:creationId xmlns:p14="http://schemas.microsoft.com/office/powerpoint/2010/main" val="25190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Graduation Costs</a:t>
            </a:r>
          </a:p>
        </p:txBody>
      </p:sp>
      <p:sp>
        <p:nvSpPr>
          <p:cNvPr id="4" name="Content Placeholder 2"/>
          <p:cNvSpPr txBox="1">
            <a:spLocks/>
          </p:cNvSpPr>
          <p:nvPr/>
        </p:nvSpPr>
        <p:spPr>
          <a:xfrm>
            <a:off x="1261872" y="1828800"/>
            <a:ext cx="8595360" cy="4351337"/>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en-US" b="1" dirty="0"/>
              <a:t>Grad Fee covers:</a:t>
            </a:r>
          </a:p>
          <a:p>
            <a:pPr lvl="1"/>
            <a:r>
              <a:rPr lang="en-US" dirty="0"/>
              <a:t>Grad gown Purchasing </a:t>
            </a:r>
          </a:p>
          <a:p>
            <a:pPr lvl="1"/>
            <a:r>
              <a:rPr lang="en-US" dirty="0"/>
              <a:t>Grad stole purchasing</a:t>
            </a:r>
          </a:p>
          <a:p>
            <a:pPr lvl="1"/>
            <a:r>
              <a:rPr lang="en-US" dirty="0"/>
              <a:t>Grad cap/tassel/charm purchase</a:t>
            </a:r>
          </a:p>
          <a:p>
            <a:pPr lvl="1"/>
            <a:r>
              <a:rPr lang="en-US" dirty="0"/>
              <a:t>Grad Composite</a:t>
            </a:r>
          </a:p>
          <a:p>
            <a:pPr lvl="1"/>
            <a:r>
              <a:rPr lang="en-US" dirty="0"/>
              <a:t>Graduation Certificates and Cover</a:t>
            </a:r>
          </a:p>
          <a:p>
            <a:pPr lvl="1"/>
            <a:r>
              <a:rPr lang="en-US" dirty="0"/>
              <a:t>Ceremony tickets- includes 4 tickets</a:t>
            </a:r>
          </a:p>
          <a:p>
            <a:pPr lvl="1"/>
            <a:r>
              <a:rPr lang="en-US" dirty="0"/>
              <a:t>Set up and take down costs</a:t>
            </a:r>
          </a:p>
          <a:p>
            <a:pPr lvl="1"/>
            <a:r>
              <a:rPr lang="en-US" dirty="0"/>
              <a:t>Substitute Teacher cost</a:t>
            </a:r>
          </a:p>
          <a:p>
            <a:pPr lvl="1"/>
            <a:r>
              <a:rPr lang="en-US" dirty="0"/>
              <a:t>Lunch for volunteers during Ceremony setup</a:t>
            </a:r>
          </a:p>
          <a:p>
            <a:pPr marL="274320" lvl="1"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 Committee Meetings</a:t>
            </a:r>
          </a:p>
        </p:txBody>
      </p:sp>
      <p:sp>
        <p:nvSpPr>
          <p:cNvPr id="3" name="Content Placeholder 2"/>
          <p:cNvSpPr>
            <a:spLocks noGrp="1"/>
          </p:cNvSpPr>
          <p:nvPr>
            <p:ph idx="1"/>
          </p:nvPr>
        </p:nvSpPr>
        <p:spPr/>
        <p:txBody>
          <a:bodyPr/>
          <a:lstStyle/>
          <a:p>
            <a:r>
              <a:rPr lang="en-US" dirty="0"/>
              <a:t>Grad Committee Meetings will be held as required during regular class time. </a:t>
            </a:r>
          </a:p>
          <a:p>
            <a:r>
              <a:rPr lang="en-US" dirty="0"/>
              <a:t>Students will be given reminders in advance through our school announcements, Google classroom and email. </a:t>
            </a:r>
          </a:p>
          <a:p>
            <a:pPr marL="274320" lvl="1"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 Rehearsal</a:t>
            </a:r>
          </a:p>
        </p:txBody>
      </p:sp>
      <p:sp>
        <p:nvSpPr>
          <p:cNvPr id="3" name="Content Placeholder 2"/>
          <p:cNvSpPr>
            <a:spLocks noGrp="1"/>
          </p:cNvSpPr>
          <p:nvPr>
            <p:ph idx="1"/>
          </p:nvPr>
        </p:nvSpPr>
        <p:spPr/>
        <p:txBody>
          <a:bodyPr>
            <a:normAutofit/>
          </a:bodyPr>
          <a:lstStyle/>
          <a:p>
            <a:pPr>
              <a:buNone/>
            </a:pPr>
            <a:r>
              <a:rPr lang="en-US" dirty="0"/>
              <a:t>Rehearsal time: Thursday, May 23- 9:30am</a:t>
            </a:r>
          </a:p>
          <a:p>
            <a:pPr>
              <a:buNone/>
            </a:pPr>
            <a:r>
              <a:rPr lang="en-US" dirty="0"/>
              <a:t>Where: Genesis Place</a:t>
            </a:r>
          </a:p>
          <a:p>
            <a:pPr>
              <a:buNone/>
            </a:pPr>
            <a:r>
              <a:rPr lang="en-US" dirty="0"/>
              <a:t>Student Expectations: Attendance is Mandatory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43B02-B276-714B-9647-A33D46E6ACAF}"/>
              </a:ext>
            </a:extLst>
          </p:cNvPr>
          <p:cNvSpPr>
            <a:spLocks noGrp="1"/>
          </p:cNvSpPr>
          <p:nvPr>
            <p:ph type="title"/>
          </p:nvPr>
        </p:nvSpPr>
        <p:spPr/>
        <p:txBody>
          <a:bodyPr/>
          <a:lstStyle/>
          <a:p>
            <a:r>
              <a:rPr lang="en-US" dirty="0"/>
              <a:t>Graduation Ceremony</a:t>
            </a:r>
          </a:p>
        </p:txBody>
      </p:sp>
      <p:sp>
        <p:nvSpPr>
          <p:cNvPr id="3" name="Content Placeholder 2">
            <a:extLst>
              <a:ext uri="{FF2B5EF4-FFF2-40B4-BE49-F238E27FC236}">
                <a16:creationId xmlns:a16="http://schemas.microsoft.com/office/drawing/2014/main" id="{2EA0D7D5-004E-1D4C-9C9C-FC6383D6B1AF}"/>
              </a:ext>
            </a:extLst>
          </p:cNvPr>
          <p:cNvSpPr>
            <a:spLocks noGrp="1"/>
          </p:cNvSpPr>
          <p:nvPr>
            <p:ph idx="1"/>
          </p:nvPr>
        </p:nvSpPr>
        <p:spPr/>
        <p:txBody>
          <a:bodyPr/>
          <a:lstStyle/>
          <a:p>
            <a:pPr>
              <a:buNone/>
            </a:pPr>
            <a:r>
              <a:rPr lang="en-US" dirty="0"/>
              <a:t>Date: Thursday, May 23</a:t>
            </a:r>
          </a:p>
          <a:p>
            <a:pPr>
              <a:buNone/>
            </a:pPr>
            <a:r>
              <a:rPr lang="en-US" dirty="0"/>
              <a:t>Doors Open to the Public: 5:00pm</a:t>
            </a:r>
          </a:p>
          <a:p>
            <a:pPr>
              <a:buNone/>
            </a:pPr>
            <a:r>
              <a:rPr lang="en-US" dirty="0"/>
              <a:t>Time: 6:00pm</a:t>
            </a:r>
          </a:p>
          <a:p>
            <a:pPr>
              <a:buNone/>
            </a:pPr>
            <a:r>
              <a:rPr lang="en-US" dirty="0"/>
              <a:t>Where: Genesis Place, </a:t>
            </a:r>
            <a:r>
              <a:rPr lang="en-US" dirty="0" err="1"/>
              <a:t>Airdrie</a:t>
            </a:r>
            <a:endParaRPr lang="en-US" dirty="0"/>
          </a:p>
        </p:txBody>
      </p:sp>
    </p:spTree>
    <p:extLst>
      <p:ext uri="{BB962C8B-B14F-4D97-AF65-F5344CB8AC3E}">
        <p14:creationId xmlns:p14="http://schemas.microsoft.com/office/powerpoint/2010/main" val="1163050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Graduation Ceremony</a:t>
            </a:r>
          </a:p>
        </p:txBody>
      </p:sp>
      <p:sp>
        <p:nvSpPr>
          <p:cNvPr id="4" name="Content Placeholder 3"/>
          <p:cNvSpPr>
            <a:spLocks noGrp="1"/>
          </p:cNvSpPr>
          <p:nvPr>
            <p:ph idx="1"/>
          </p:nvPr>
        </p:nvSpPr>
        <p:spPr/>
        <p:txBody>
          <a:bodyPr>
            <a:normAutofit/>
          </a:bodyPr>
          <a:lstStyle/>
          <a:p>
            <a:pPr>
              <a:buNone/>
            </a:pPr>
            <a:r>
              <a:rPr lang="en-US" b="1" dirty="0"/>
              <a:t>Student Expectations: </a:t>
            </a:r>
          </a:p>
          <a:p>
            <a:r>
              <a:rPr lang="en-US" dirty="0"/>
              <a:t>Students need to be on time.</a:t>
            </a:r>
          </a:p>
          <a:p>
            <a:r>
              <a:rPr lang="en-US" dirty="0"/>
              <a:t>Students due at Genesis Place at 5:00pm.</a:t>
            </a:r>
          </a:p>
          <a:p>
            <a:pPr>
              <a:buNone/>
            </a:pPr>
            <a:r>
              <a:rPr lang="en-US" b="1" dirty="0"/>
              <a:t> Student Dress Code: </a:t>
            </a:r>
          </a:p>
          <a:p>
            <a:r>
              <a:rPr lang="en-US" dirty="0"/>
              <a:t>Students are expected to wear business attire.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Graduation Ceremony Cont’d</a:t>
            </a:r>
          </a:p>
        </p:txBody>
      </p:sp>
      <p:sp>
        <p:nvSpPr>
          <p:cNvPr id="5" name="Content Placeholder 4"/>
          <p:cNvSpPr>
            <a:spLocks noGrp="1"/>
          </p:cNvSpPr>
          <p:nvPr>
            <p:ph idx="1"/>
          </p:nvPr>
        </p:nvSpPr>
        <p:spPr/>
        <p:txBody>
          <a:bodyPr/>
          <a:lstStyle/>
          <a:p>
            <a:pPr>
              <a:buNone/>
            </a:pPr>
            <a:r>
              <a:rPr lang="en-US" sz="3300" b="1" u="sng" dirty="0"/>
              <a:t>Photographer:</a:t>
            </a:r>
            <a:endParaRPr lang="en-US" dirty="0"/>
          </a:p>
          <a:p>
            <a:r>
              <a:rPr lang="en-US" dirty="0"/>
              <a:t>A professional photographer from Edge Imaging will be at the ceremony to capture the special moment as your graduate is presented their high school certificate from Principal Bloxham. This complementary picture will be made available before the end of the school year.</a:t>
            </a:r>
          </a:p>
          <a:p>
            <a:r>
              <a:rPr lang="en-US" dirty="0"/>
              <a:t>As this presentation will be professionally captured, we ask that all guests remain seated and refrain from taking their own photos at this time. This will help to ensure optimal lighting and timing for this family keepsake.  </a:t>
            </a:r>
          </a:p>
          <a:p>
            <a:pPr>
              <a:buNone/>
            </a:pP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Graduation Ceremony Cont’d</a:t>
            </a:r>
          </a:p>
        </p:txBody>
      </p:sp>
      <p:sp>
        <p:nvSpPr>
          <p:cNvPr id="3" name="Content Placeholder 2"/>
          <p:cNvSpPr>
            <a:spLocks noGrp="1"/>
          </p:cNvSpPr>
          <p:nvPr>
            <p:ph idx="1"/>
          </p:nvPr>
        </p:nvSpPr>
        <p:spPr>
          <a:xfrm>
            <a:off x="1261872" y="1749552"/>
            <a:ext cx="8183880" cy="4956048"/>
          </a:xfrm>
        </p:spPr>
        <p:txBody>
          <a:bodyPr>
            <a:normAutofit/>
          </a:bodyPr>
          <a:lstStyle/>
          <a:p>
            <a:pPr>
              <a:buNone/>
            </a:pPr>
            <a:r>
              <a:rPr lang="en-US" sz="3300" b="1" u="sng" dirty="0"/>
              <a:t>Parking:</a:t>
            </a:r>
          </a:p>
          <a:p>
            <a:pPr>
              <a:buNone/>
            </a:pPr>
            <a:r>
              <a:rPr lang="en-US" u="sng" dirty="0"/>
              <a:t>Adequate parking at Genesis Place provided</a:t>
            </a:r>
            <a:endParaRPr lang="en-US" dirty="0"/>
          </a:p>
          <a:p>
            <a:pPr>
              <a:buNone/>
            </a:pPr>
            <a:endParaRPr lang="en-US" sz="3300" b="1" u="sng" dirty="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Graduates in “Good Standing”</a:t>
            </a:r>
          </a:p>
        </p:txBody>
      </p:sp>
      <p:sp>
        <p:nvSpPr>
          <p:cNvPr id="3" name="Content Placeholder 2"/>
          <p:cNvSpPr>
            <a:spLocks noGrp="1"/>
          </p:cNvSpPr>
          <p:nvPr>
            <p:ph sz="half" idx="1"/>
          </p:nvPr>
        </p:nvSpPr>
        <p:spPr>
          <a:xfrm>
            <a:off x="1261872" y="1691322"/>
            <a:ext cx="8324848" cy="4575048"/>
          </a:xfrm>
        </p:spPr>
        <p:txBody>
          <a:bodyPr>
            <a:normAutofit/>
          </a:bodyPr>
          <a:lstStyle/>
          <a:p>
            <a:pPr marL="274320" lvl="1" indent="0">
              <a:buNone/>
            </a:pPr>
            <a:r>
              <a:rPr lang="en-US" b="1" dirty="0"/>
              <a:t>What does that mean?</a:t>
            </a:r>
          </a:p>
          <a:p>
            <a:pPr lvl="2"/>
            <a:r>
              <a:rPr lang="en-US" dirty="0"/>
              <a:t>School Fees are paid in full</a:t>
            </a:r>
          </a:p>
          <a:p>
            <a:pPr lvl="2"/>
            <a:r>
              <a:rPr lang="en-US" dirty="0"/>
              <a:t>Regular attendance and punctuality</a:t>
            </a:r>
          </a:p>
          <a:p>
            <a:pPr lvl="2"/>
            <a:r>
              <a:rPr lang="en-US" dirty="0"/>
              <a:t>Students will have the required credits to graduate and are not currently failing any courses. </a:t>
            </a:r>
          </a:p>
          <a:p>
            <a:pPr lvl="2"/>
            <a:r>
              <a:rPr lang="en-US" dirty="0"/>
              <a:t>Students are carrying the necessary credits to meet graduation requirements</a:t>
            </a:r>
          </a:p>
          <a:p>
            <a:pPr lvl="2"/>
            <a:r>
              <a:rPr lang="en-US" dirty="0"/>
              <a:t>Overdue books have been returned or paid for</a:t>
            </a:r>
          </a:p>
          <a:p>
            <a:pPr lvl="2"/>
            <a:r>
              <a:rPr lang="en-US" dirty="0"/>
              <a:t>Has not been removed from extra-curricular activities</a:t>
            </a:r>
          </a:p>
          <a:p>
            <a:pPr lvl="2"/>
            <a:r>
              <a:rPr lang="en-US" dirty="0"/>
              <a:t>Your child is not serving an RVS suspension during the event dates</a:t>
            </a:r>
          </a:p>
          <a:p>
            <a:pPr lvl="2">
              <a:buNone/>
            </a:pPr>
            <a:endParaRPr lang="en-US" dirty="0"/>
          </a:p>
          <a:p>
            <a:pPr lvl="2">
              <a:buNone/>
            </a:pPr>
            <a:r>
              <a:rPr lang="en-US" b="1" i="1" dirty="0"/>
              <a:t>*It is the student’s responsibility to clear up any issues that will affect their eligibility.</a:t>
            </a:r>
          </a:p>
          <a:p>
            <a:endParaRPr lang="en-US" dirty="0"/>
          </a:p>
        </p:txBody>
      </p:sp>
    </p:spTree>
    <p:extLst>
      <p:ext uri="{BB962C8B-B14F-4D97-AF65-F5344CB8AC3E}">
        <p14:creationId xmlns:p14="http://schemas.microsoft.com/office/powerpoint/2010/main" val="1899063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F94ED-05F7-2A49-9F13-82002FC2D26D}"/>
              </a:ext>
            </a:extLst>
          </p:cNvPr>
          <p:cNvSpPr>
            <a:spLocks noGrp="1"/>
          </p:cNvSpPr>
          <p:nvPr>
            <p:ph type="title"/>
          </p:nvPr>
        </p:nvSpPr>
        <p:spPr/>
        <p:txBody>
          <a:bodyPr/>
          <a:lstStyle/>
          <a:p>
            <a:r>
              <a:rPr lang="en-US" dirty="0"/>
              <a:t>My Pass Alberta</a:t>
            </a:r>
          </a:p>
        </p:txBody>
      </p:sp>
      <p:sp>
        <p:nvSpPr>
          <p:cNvPr id="3" name="Content Placeholder 2">
            <a:extLst>
              <a:ext uri="{FF2B5EF4-FFF2-40B4-BE49-F238E27FC236}">
                <a16:creationId xmlns:a16="http://schemas.microsoft.com/office/drawing/2014/main" id="{EF080786-8361-0642-9626-73EE35246A4E}"/>
              </a:ext>
            </a:extLst>
          </p:cNvPr>
          <p:cNvSpPr>
            <a:spLocks noGrp="1"/>
          </p:cNvSpPr>
          <p:nvPr>
            <p:ph sz="half" idx="1"/>
          </p:nvPr>
        </p:nvSpPr>
        <p:spPr/>
        <p:txBody>
          <a:bodyPr>
            <a:normAutofit fontScale="85000" lnSpcReduction="20000"/>
          </a:bodyPr>
          <a:lstStyle/>
          <a:p>
            <a:r>
              <a:rPr lang="en-CA" dirty="0">
                <a:hlinkClick r:id="rId2"/>
              </a:rPr>
              <a:t>MyPass</a:t>
            </a:r>
            <a:r>
              <a:rPr lang="en-CA" dirty="0"/>
              <a:t> is the Alberta government’s online application for students to:</a:t>
            </a:r>
          </a:p>
          <a:p>
            <a:r>
              <a:rPr lang="en-CA" dirty="0"/>
              <a:t>order high school transcripts in English or French</a:t>
            </a:r>
          </a:p>
          <a:p>
            <a:r>
              <a:rPr lang="en-CA" dirty="0"/>
              <a:t>view diploma exam marks</a:t>
            </a:r>
          </a:p>
          <a:p>
            <a:r>
              <a:rPr lang="en-CA" dirty="0"/>
              <a:t>register to write or rewrite diploma exams with online payment</a:t>
            </a:r>
          </a:p>
          <a:p>
            <a:r>
              <a:rPr lang="en-CA" dirty="0"/>
              <a:t>view and print Detailed Academic Reports (DAR)</a:t>
            </a:r>
          </a:p>
          <a:p>
            <a:r>
              <a:rPr lang="en-CA" dirty="0"/>
              <a:t>view progress towards a credential (diploma or certificate)</a:t>
            </a:r>
          </a:p>
          <a:p>
            <a:r>
              <a:rPr lang="en-CA" dirty="0"/>
              <a:t>order additional copies of an awarded credential in English or French</a:t>
            </a:r>
          </a:p>
          <a:p>
            <a:r>
              <a:rPr lang="en-CA" dirty="0"/>
              <a:t>get notifications for important messages</a:t>
            </a:r>
          </a:p>
          <a:p>
            <a:endParaRPr lang="en-US" dirty="0"/>
          </a:p>
        </p:txBody>
      </p:sp>
      <p:sp>
        <p:nvSpPr>
          <p:cNvPr id="4" name="Content Placeholder 3">
            <a:extLst>
              <a:ext uri="{FF2B5EF4-FFF2-40B4-BE49-F238E27FC236}">
                <a16:creationId xmlns:a16="http://schemas.microsoft.com/office/drawing/2014/main" id="{1CACCC27-F426-0B47-8CF4-E0F4CF99DF9B}"/>
              </a:ext>
            </a:extLst>
          </p:cNvPr>
          <p:cNvSpPr>
            <a:spLocks noGrp="1"/>
          </p:cNvSpPr>
          <p:nvPr>
            <p:ph sz="half" idx="2"/>
          </p:nvPr>
        </p:nvSpPr>
        <p:spPr/>
        <p:txBody>
          <a:bodyPr>
            <a:normAutofit fontScale="85000" lnSpcReduction="20000"/>
          </a:bodyPr>
          <a:lstStyle/>
          <a:p>
            <a:r>
              <a:rPr lang="en-CA" sz="1800" dirty="0"/>
              <a:t>Please contact Workforce Development Help Desk to verify your identity and for immediate </a:t>
            </a:r>
            <a:r>
              <a:rPr lang="en-CA" sz="1800" dirty="0" err="1"/>
              <a:t>myPass</a:t>
            </a:r>
            <a:r>
              <a:rPr lang="en-CA" sz="1800" dirty="0"/>
              <a:t> Signup/Access:</a:t>
            </a:r>
            <a:br>
              <a:rPr lang="en-CA" sz="1800" dirty="0"/>
            </a:br>
            <a:endParaRPr lang="en-CA" sz="1800" dirty="0"/>
          </a:p>
          <a:p>
            <a:r>
              <a:rPr lang="en-CA" sz="1800" dirty="0"/>
              <a:t>Phone: 780-427-5318, select option 1</a:t>
            </a:r>
            <a:br>
              <a:rPr lang="en-CA" sz="1800" dirty="0"/>
            </a:br>
            <a:endParaRPr lang="en-CA" sz="1800" dirty="0"/>
          </a:p>
          <a:p>
            <a:r>
              <a:rPr lang="en-CA" sz="1800" dirty="0"/>
              <a:t>Email: </a:t>
            </a:r>
            <a:r>
              <a:rPr lang="en-CA" sz="1800" dirty="0" err="1"/>
              <a:t>wfdhelpdesk@gov.ab.ca</a:t>
            </a:r>
            <a:br>
              <a:rPr lang="en-CA" sz="1800" dirty="0"/>
            </a:br>
            <a:endParaRPr lang="en-CA" sz="1800" dirty="0"/>
          </a:p>
          <a:p>
            <a:r>
              <a:rPr lang="en-CA" sz="1800" dirty="0"/>
              <a:t>Hours: 8:15 am to 4:30 pm (open Monday to Friday)</a:t>
            </a:r>
            <a:endParaRPr lang="en-US" sz="1800" dirty="0"/>
          </a:p>
        </p:txBody>
      </p:sp>
    </p:spTree>
    <p:extLst>
      <p:ext uri="{BB962C8B-B14F-4D97-AF65-F5344CB8AC3E}">
        <p14:creationId xmlns:p14="http://schemas.microsoft.com/office/powerpoint/2010/main" val="287460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Content Placeholder 2"/>
          <p:cNvSpPr>
            <a:spLocks noGrp="1"/>
          </p:cNvSpPr>
          <p:nvPr>
            <p:ph idx="1"/>
          </p:nvPr>
        </p:nvSpPr>
        <p:spPr/>
        <p:txBody>
          <a:bodyPr>
            <a:normAutofit/>
          </a:bodyPr>
          <a:lstStyle/>
          <a:p>
            <a:r>
              <a:rPr lang="en-US" dirty="0"/>
              <a:t>Every year George McDougall High School aims to organize a unique experience for the graduating students.</a:t>
            </a:r>
          </a:p>
          <a:p>
            <a:r>
              <a:rPr lang="en-US" dirty="0"/>
              <a:t>There are many people that are required for this endeavor:</a:t>
            </a:r>
          </a:p>
          <a:p>
            <a:pPr lvl="1"/>
            <a:r>
              <a:rPr lang="en-US" dirty="0"/>
              <a:t>Administration</a:t>
            </a:r>
          </a:p>
          <a:p>
            <a:pPr lvl="1"/>
            <a:r>
              <a:rPr lang="en-US" dirty="0"/>
              <a:t>Staff Volunteers</a:t>
            </a:r>
          </a:p>
          <a:p>
            <a:pPr lvl="1"/>
            <a:r>
              <a:rPr lang="en-US" dirty="0"/>
              <a:t>Parent Volunteers- Duties prior to Graduation</a:t>
            </a:r>
          </a:p>
          <a:p>
            <a:pPr lvl="1"/>
            <a:r>
              <a:rPr lang="en-US" dirty="0"/>
              <a:t>Student Volunteers- Ushers, MC’s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Citizenship/Leadership  Recognition</a:t>
            </a:r>
          </a:p>
        </p:txBody>
      </p:sp>
      <p:sp>
        <p:nvSpPr>
          <p:cNvPr id="3" name="Content Placeholder 2"/>
          <p:cNvSpPr>
            <a:spLocks noGrp="1"/>
          </p:cNvSpPr>
          <p:nvPr>
            <p:ph idx="1"/>
          </p:nvPr>
        </p:nvSpPr>
        <p:spPr/>
        <p:txBody>
          <a:bodyPr/>
          <a:lstStyle/>
          <a:p>
            <a:r>
              <a:rPr lang="en-US" dirty="0"/>
              <a:t>There will be approximately 12 awards presented during the Convocation Ceremony as well as announcing honor roll recipients.  Awards criteria is posted in the Graduation Handbook.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of 2024 Valedictorian</a:t>
            </a:r>
          </a:p>
        </p:txBody>
      </p:sp>
      <p:sp>
        <p:nvSpPr>
          <p:cNvPr id="3" name="Content Placeholder 2"/>
          <p:cNvSpPr>
            <a:spLocks noGrp="1"/>
          </p:cNvSpPr>
          <p:nvPr>
            <p:ph idx="1"/>
          </p:nvPr>
        </p:nvSpPr>
        <p:spPr/>
        <p:txBody>
          <a:bodyPr/>
          <a:lstStyle/>
          <a:p>
            <a:r>
              <a:rPr lang="en-US" dirty="0"/>
              <a:t>Valedictorian criteria:</a:t>
            </a:r>
          </a:p>
          <a:p>
            <a:pPr lvl="1"/>
            <a:r>
              <a:rPr lang="en-US" dirty="0"/>
              <a:t>Grades- with no marks below 80% for grades 11/12</a:t>
            </a:r>
          </a:p>
          <a:p>
            <a:pPr lvl="1"/>
            <a:r>
              <a:rPr lang="en-US" dirty="0"/>
              <a:t>Community and School involvement-over the last 4 years</a:t>
            </a:r>
          </a:p>
          <a:p>
            <a:pPr lvl="1"/>
            <a:r>
              <a:rPr lang="en-US" dirty="0"/>
              <a:t>Teacher Recommendation</a:t>
            </a:r>
          </a:p>
          <a:p>
            <a:r>
              <a:rPr lang="en-US" dirty="0"/>
              <a:t>Selection process:</a:t>
            </a:r>
          </a:p>
          <a:p>
            <a:pPr lvl="1"/>
            <a:r>
              <a:rPr lang="en-US" dirty="0"/>
              <a:t>Application form</a:t>
            </a:r>
          </a:p>
          <a:p>
            <a:pPr lvl="1"/>
            <a:r>
              <a:rPr lang="en-US" dirty="0"/>
              <a:t>Qualified candidates will be asked to present a short speech to the selection committee.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Ceremony Opt-Out Form</a:t>
            </a:r>
          </a:p>
        </p:txBody>
      </p:sp>
      <p:sp>
        <p:nvSpPr>
          <p:cNvPr id="3" name="Content Placeholder 2"/>
          <p:cNvSpPr>
            <a:spLocks noGrp="1"/>
          </p:cNvSpPr>
          <p:nvPr>
            <p:ph idx="1"/>
          </p:nvPr>
        </p:nvSpPr>
        <p:spPr/>
        <p:txBody>
          <a:bodyPr>
            <a:normAutofit/>
          </a:bodyPr>
          <a:lstStyle/>
          <a:p>
            <a:r>
              <a:rPr lang="en-US" dirty="0"/>
              <a:t>Pick up form from the office and complete –only for students who will not be participating in the graduation ceremony </a:t>
            </a:r>
          </a:p>
          <a:p>
            <a:r>
              <a:rPr lang="en-US" b="1" dirty="0"/>
              <a:t>Due: April 26, 2024</a:t>
            </a:r>
          </a:p>
          <a:p>
            <a:r>
              <a:rPr lang="en-US" dirty="0"/>
              <a:t>Please note: This does not mean the graduate will not graduate high school but would rather not participate in the celebration.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 Clothing</a:t>
            </a:r>
          </a:p>
        </p:txBody>
      </p:sp>
      <p:sp>
        <p:nvSpPr>
          <p:cNvPr id="3" name="Content Placeholder 2"/>
          <p:cNvSpPr>
            <a:spLocks noGrp="1"/>
          </p:cNvSpPr>
          <p:nvPr>
            <p:ph idx="1"/>
          </p:nvPr>
        </p:nvSpPr>
        <p:spPr/>
        <p:txBody>
          <a:bodyPr/>
          <a:lstStyle/>
          <a:p>
            <a:r>
              <a:rPr lang="en-US" dirty="0"/>
              <a:t>Choice of Hoodie or Crew neck- $35.00- $60.00 </a:t>
            </a:r>
          </a:p>
          <a:p>
            <a:r>
              <a:rPr lang="en-US" dirty="0"/>
              <a:t>There will be 4 options</a:t>
            </a:r>
          </a:p>
          <a:p>
            <a:r>
              <a:rPr lang="en-US" dirty="0"/>
              <a:t>Online Store- Pixel Imaging</a:t>
            </a:r>
          </a:p>
          <a:p>
            <a:r>
              <a:rPr lang="en-CA" b="0" i="0" dirty="0">
                <a:effectLst/>
                <a:latin typeface="Calibri" panose="020F0502020204030204" pitchFamily="34" charset="0"/>
                <a:hlinkClick r:id="rId2"/>
              </a:rPr>
              <a:t>https://pixelimaging.ca/store/2023-Grad-Wear-c62808251</a:t>
            </a:r>
            <a:endParaRPr lang="en-US" dirty="0"/>
          </a:p>
          <a:p>
            <a:r>
              <a:rPr lang="en-US" dirty="0"/>
              <a:t>Link has also been posted on website and payment is directly to Pixel</a:t>
            </a:r>
          </a:p>
        </p:txBody>
      </p:sp>
      <p:sp>
        <p:nvSpPr>
          <p:cNvPr id="4" name="TextBox 3">
            <a:extLst>
              <a:ext uri="{FF2B5EF4-FFF2-40B4-BE49-F238E27FC236}">
                <a16:creationId xmlns:a16="http://schemas.microsoft.com/office/drawing/2014/main" id="{2A7EDAC2-F5FC-CED5-2210-0AB23DD38706}"/>
              </a:ext>
            </a:extLst>
          </p:cNvPr>
          <p:cNvSpPr txBox="1"/>
          <p:nvPr/>
        </p:nvSpPr>
        <p:spPr>
          <a:xfrm>
            <a:off x="1261872" y="3384468"/>
            <a:ext cx="13474349" cy="369332"/>
          </a:xfrm>
          <a:prstGeom prst="rect">
            <a:avLst/>
          </a:prstGeom>
          <a:noFill/>
        </p:spPr>
        <p:txBody>
          <a:bodyPr wrap="square" rtlCol="0">
            <a:spAutoFit/>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Graduation Banquet</a:t>
            </a:r>
          </a:p>
        </p:txBody>
      </p:sp>
      <p:sp>
        <p:nvSpPr>
          <p:cNvPr id="3" name="Content Placeholder 2"/>
          <p:cNvSpPr>
            <a:spLocks noGrp="1"/>
          </p:cNvSpPr>
          <p:nvPr>
            <p:ph idx="1"/>
          </p:nvPr>
        </p:nvSpPr>
        <p:spPr/>
        <p:txBody>
          <a:bodyPr/>
          <a:lstStyle/>
          <a:p>
            <a:r>
              <a:rPr lang="en-US" dirty="0"/>
              <a:t>GMHS will not be hosting a banquet for the graduates, giving families the opportunity and flexibility to celebrate with their graduates and peers in a personalized way</a:t>
            </a:r>
          </a:p>
        </p:txBody>
      </p:sp>
    </p:spTree>
    <p:extLst>
      <p:ext uri="{BB962C8B-B14F-4D97-AF65-F5344CB8AC3E}">
        <p14:creationId xmlns:p14="http://schemas.microsoft.com/office/powerpoint/2010/main" val="835118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9B15-E7F7-FC49-8420-4DDF94E2FF3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8DA8411-6C32-3E4A-8377-B0AC779E0F6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6147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5" name="Content Placeholder 2"/>
          <p:cNvSpPr txBox="1">
            <a:spLocks/>
          </p:cNvSpPr>
          <p:nvPr/>
        </p:nvSpPr>
        <p:spPr>
          <a:xfrm>
            <a:off x="1261872" y="1828800"/>
            <a:ext cx="8595360" cy="4351337"/>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Graduation information can be found in the following areas:</a:t>
            </a:r>
          </a:p>
          <a:p>
            <a:pPr lvl="1"/>
            <a:r>
              <a:rPr lang="en-US" b="1" dirty="0"/>
              <a:t>Grad Handbook</a:t>
            </a:r>
            <a:r>
              <a:rPr lang="en-US" dirty="0"/>
              <a:t>: Available on our website</a:t>
            </a:r>
          </a:p>
          <a:p>
            <a:pPr lvl="1"/>
            <a:r>
              <a:rPr lang="en-US" b="1" dirty="0"/>
              <a:t>School Website</a:t>
            </a:r>
            <a:r>
              <a:rPr lang="en-US" dirty="0"/>
              <a:t>: At </a:t>
            </a:r>
            <a:r>
              <a:rPr lang="en-US" dirty="0">
                <a:hlinkClick r:id="rId3"/>
              </a:rPr>
              <a:t>http://mcdougall.rockyview.ab.ca/</a:t>
            </a:r>
            <a:r>
              <a:rPr lang="en-US" dirty="0"/>
              <a:t> under Parents, and then to Graduation Information on the left.</a:t>
            </a:r>
          </a:p>
          <a:p>
            <a:pPr lvl="1"/>
            <a:r>
              <a:rPr lang="en-US" dirty="0"/>
              <a:t>Mr. Bloxham’s weekly newsletter.</a:t>
            </a:r>
          </a:p>
          <a:p>
            <a:pPr lvl="1"/>
            <a:r>
              <a:rPr lang="en-US" b="1" dirty="0" err="1"/>
              <a:t>Synervoice</a:t>
            </a:r>
            <a:r>
              <a:rPr lang="en-US" b="1" dirty="0"/>
              <a:t> Messages</a:t>
            </a:r>
            <a:r>
              <a:rPr lang="en-US" dirty="0"/>
              <a:t>: Time sensitive information will be sent using an automated voice message to your home phone and email</a:t>
            </a:r>
          </a:p>
          <a:p>
            <a:pPr lvl="1"/>
            <a:r>
              <a:rPr lang="en-US" b="1" dirty="0"/>
              <a:t>Staff Volunteers</a:t>
            </a:r>
            <a:r>
              <a:rPr lang="en-US" dirty="0"/>
              <a:t>: Contact info is in handbook.</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Contacts</a:t>
            </a:r>
          </a:p>
        </p:txBody>
      </p:sp>
      <p:sp>
        <p:nvSpPr>
          <p:cNvPr id="3" name="Content Placeholder 2"/>
          <p:cNvSpPr>
            <a:spLocks noGrp="1"/>
          </p:cNvSpPr>
          <p:nvPr>
            <p:ph idx="1"/>
          </p:nvPr>
        </p:nvSpPr>
        <p:spPr/>
        <p:txBody>
          <a:bodyPr>
            <a:normAutofit/>
          </a:bodyPr>
          <a:lstStyle/>
          <a:p>
            <a:pPr marL="0" indent="0">
              <a:buNone/>
            </a:pPr>
            <a:r>
              <a:rPr lang="en-US" sz="2800" b="1" dirty="0"/>
              <a:t>General Graduation Questions</a:t>
            </a:r>
            <a:endParaRPr lang="en-US" sz="2800" b="1" u="sng" dirty="0"/>
          </a:p>
          <a:p>
            <a:r>
              <a:rPr lang="en-US" sz="2800" dirty="0"/>
              <a:t>Administration </a:t>
            </a:r>
            <a:r>
              <a:rPr lang="mr-IN" sz="2800" dirty="0"/>
              <a:t>–</a:t>
            </a:r>
            <a:r>
              <a:rPr lang="en-US" sz="2800" dirty="0"/>
              <a:t> Gladys Brown </a:t>
            </a:r>
            <a:r>
              <a:rPr lang="en-US" sz="2800" dirty="0">
                <a:hlinkClick r:id="rId2"/>
              </a:rPr>
              <a:t>gbrown@rockyview.ab.ca</a:t>
            </a:r>
            <a:endParaRPr lang="en-US" sz="2800" dirty="0"/>
          </a:p>
          <a:p>
            <a:endParaRPr lang="en-US" sz="2800" dirty="0"/>
          </a:p>
          <a:p>
            <a:r>
              <a:rPr lang="en-US" sz="2800" dirty="0"/>
              <a:t>Teacher Contact Ms.  </a:t>
            </a:r>
            <a:r>
              <a:rPr lang="en-US" sz="2800" dirty="0" err="1"/>
              <a:t>Liese</a:t>
            </a:r>
            <a:r>
              <a:rPr lang="en-US" sz="2800" dirty="0"/>
              <a:t> Reichert </a:t>
            </a:r>
            <a:r>
              <a:rPr lang="en-US" sz="2800" dirty="0">
                <a:hlinkClick r:id="rId3"/>
              </a:rPr>
              <a:t>lreichert@rockyview.ab.ca</a:t>
            </a:r>
            <a:endParaRPr lang="en-US" sz="2800" dirty="0"/>
          </a:p>
          <a:p>
            <a:endParaRPr lang="en-US" sz="2800" b="1" dirty="0"/>
          </a:p>
          <a:p>
            <a:endParaRPr lang="en-US" sz="2800" b="1" dirty="0"/>
          </a:p>
          <a:p>
            <a:endParaRPr lang="en-US" sz="28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84221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Contacts</a:t>
            </a:r>
          </a:p>
        </p:txBody>
      </p:sp>
      <p:sp>
        <p:nvSpPr>
          <p:cNvPr id="3" name="Content Placeholder 2"/>
          <p:cNvSpPr>
            <a:spLocks noGrp="1"/>
          </p:cNvSpPr>
          <p:nvPr>
            <p:ph idx="1"/>
          </p:nvPr>
        </p:nvSpPr>
        <p:spPr/>
        <p:txBody>
          <a:bodyPr/>
          <a:lstStyle/>
          <a:p>
            <a:pPr marL="0" indent="0">
              <a:buNone/>
            </a:pPr>
            <a:r>
              <a:rPr lang="en-US" b="1" dirty="0"/>
              <a:t>Academic Inquiries</a:t>
            </a:r>
          </a:p>
          <a:p>
            <a:r>
              <a:rPr lang="fr-CA" dirty="0"/>
              <a:t>Sonya </a:t>
            </a:r>
            <a:r>
              <a:rPr lang="fr-CA" dirty="0" err="1"/>
              <a:t>Quinlan</a:t>
            </a:r>
            <a:r>
              <a:rPr lang="fr-CA" dirty="0"/>
              <a:t>- Jacob: </a:t>
            </a:r>
            <a:r>
              <a:rPr lang="fr-CA" dirty="0" err="1"/>
              <a:t>squinlanjacob@rockyview.ab.ca</a:t>
            </a:r>
            <a:r>
              <a:rPr lang="fr-CA" dirty="0"/>
              <a:t>(A-L)</a:t>
            </a:r>
            <a:endParaRPr lang="en-US" dirty="0"/>
          </a:p>
          <a:p>
            <a:r>
              <a:rPr lang="fr-CA" dirty="0"/>
              <a:t>Katelyn </a:t>
            </a:r>
            <a:r>
              <a:rPr lang="fr-CA" dirty="0" err="1"/>
              <a:t>Grimbly</a:t>
            </a:r>
            <a:r>
              <a:rPr lang="fr-CA" dirty="0"/>
              <a:t>: </a:t>
            </a:r>
            <a:r>
              <a:rPr lang="fr-CA" dirty="0" err="1"/>
              <a:t>kgrimbly@rockyview.ab.ca</a:t>
            </a:r>
            <a:r>
              <a:rPr lang="fr-CA" dirty="0"/>
              <a:t>(M-Z)</a:t>
            </a:r>
            <a:endParaRPr lang="en-US" dirty="0"/>
          </a:p>
          <a:p>
            <a:pPr marL="0" indent="0">
              <a:buNone/>
            </a:pPr>
            <a:r>
              <a:rPr lang="en-US" b="1" dirty="0"/>
              <a:t>General Inquiries</a:t>
            </a:r>
          </a:p>
          <a:p>
            <a:r>
              <a:rPr lang="en-US" dirty="0"/>
              <a:t>Monique </a:t>
            </a:r>
            <a:r>
              <a:rPr lang="en-US" dirty="0" err="1"/>
              <a:t>Yellowega</a:t>
            </a:r>
            <a:r>
              <a:rPr lang="en-US" dirty="0"/>
              <a:t>:  </a:t>
            </a:r>
            <a:r>
              <a:rPr lang="en-US" dirty="0">
                <a:hlinkClick r:id="rId2"/>
              </a:rPr>
              <a:t>myellowega@rockyview.ab.ca</a:t>
            </a:r>
            <a:endParaRPr lang="en-US" dirty="0"/>
          </a:p>
          <a:p>
            <a:r>
              <a:rPr lang="en-US" dirty="0"/>
              <a:t>Francis </a:t>
            </a:r>
            <a:r>
              <a:rPr lang="en-US" dirty="0" err="1"/>
              <a:t>Savoie</a:t>
            </a:r>
            <a:r>
              <a:rPr lang="en-US" dirty="0"/>
              <a:t>: </a:t>
            </a:r>
            <a:r>
              <a:rPr lang="en-US" dirty="0">
                <a:hlinkClick r:id="rId3"/>
              </a:rPr>
              <a:t>fsavoie@rockyview.ab.ca</a:t>
            </a:r>
            <a:endParaRPr lang="en-US" dirty="0"/>
          </a:p>
          <a:p>
            <a:endParaRPr lang="en-US" dirty="0"/>
          </a:p>
          <a:p>
            <a:endParaRPr lang="en-US" dirty="0"/>
          </a:p>
        </p:txBody>
      </p:sp>
    </p:spTree>
    <p:extLst>
      <p:ext uri="{BB962C8B-B14F-4D97-AF65-F5344CB8AC3E}">
        <p14:creationId xmlns:p14="http://schemas.microsoft.com/office/powerpoint/2010/main" val="36086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lstStyle/>
          <a:p>
            <a:r>
              <a:rPr lang="en-US" dirty="0"/>
              <a:t>The Grad Handbook has a list of important dates.</a:t>
            </a:r>
          </a:p>
          <a:p>
            <a:r>
              <a:rPr lang="en-US" dirty="0"/>
              <a:t>Students are responsible to be aware of the deadlines in order to ensure that graduation is as seamless as possible.</a:t>
            </a:r>
          </a:p>
          <a:p>
            <a:r>
              <a:rPr lang="en-US" dirty="0"/>
              <a:t>Please follow Mr. Bloxham’s weekly newsletter.</a:t>
            </a:r>
          </a:p>
          <a:p>
            <a:r>
              <a:rPr lang="en-US" dirty="0" err="1"/>
              <a:t>Synervoice</a:t>
            </a:r>
            <a:r>
              <a:rPr lang="en-US" dirty="0"/>
              <a:t> messages will follow regular announcements.</a:t>
            </a:r>
          </a:p>
          <a:p>
            <a:r>
              <a:rPr lang="en-US" dirty="0"/>
              <a:t>Google Classroom and email.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1CFF-E796-9A79-24D0-EBB37C7F5AC9}"/>
              </a:ext>
            </a:extLst>
          </p:cNvPr>
          <p:cNvSpPr>
            <a:spLocks noGrp="1"/>
          </p:cNvSpPr>
          <p:nvPr>
            <p:ph type="title"/>
          </p:nvPr>
        </p:nvSpPr>
        <p:spPr/>
        <p:txBody>
          <a:bodyPr/>
          <a:lstStyle/>
          <a:p>
            <a:r>
              <a:rPr lang="en-US" dirty="0"/>
              <a:t>Adopt A Grad- Mr. and Mrs. </a:t>
            </a:r>
            <a:r>
              <a:rPr lang="en-US" dirty="0" err="1"/>
              <a:t>Reist</a:t>
            </a:r>
            <a:endParaRPr lang="en-US" dirty="0"/>
          </a:p>
        </p:txBody>
      </p:sp>
      <p:sp>
        <p:nvSpPr>
          <p:cNvPr id="3" name="Content Placeholder 2">
            <a:extLst>
              <a:ext uri="{FF2B5EF4-FFF2-40B4-BE49-F238E27FC236}">
                <a16:creationId xmlns:a16="http://schemas.microsoft.com/office/drawing/2014/main" id="{772165CB-78E7-83FA-B722-C1A94803B1A4}"/>
              </a:ext>
            </a:extLst>
          </p:cNvPr>
          <p:cNvSpPr>
            <a:spLocks noGrp="1"/>
          </p:cNvSpPr>
          <p:nvPr>
            <p:ph idx="1"/>
          </p:nvPr>
        </p:nvSpPr>
        <p:spPr/>
        <p:txBody>
          <a:bodyPr/>
          <a:lstStyle/>
          <a:p>
            <a:r>
              <a:rPr lang="en-US" dirty="0" err="1"/>
              <a:t>Airdie</a:t>
            </a:r>
            <a:r>
              <a:rPr lang="en-US" dirty="0"/>
              <a:t> Dads</a:t>
            </a:r>
          </a:p>
          <a:p>
            <a:r>
              <a:rPr lang="en-US" dirty="0"/>
              <a:t>Project Jack and Jill</a:t>
            </a:r>
          </a:p>
          <a:p>
            <a:pPr marL="0" indent="0">
              <a:buNone/>
            </a:pPr>
            <a:endParaRPr lang="en-US" dirty="0"/>
          </a:p>
        </p:txBody>
      </p:sp>
    </p:spTree>
    <p:extLst>
      <p:ext uri="{BB962C8B-B14F-4D97-AF65-F5344CB8AC3E}">
        <p14:creationId xmlns:p14="http://schemas.microsoft.com/office/powerpoint/2010/main" val="70661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381000"/>
            <a:ext cx="9692640" cy="1005522"/>
          </a:xfrm>
        </p:spPr>
        <p:txBody>
          <a:bodyPr/>
          <a:lstStyle/>
          <a:p>
            <a:r>
              <a:rPr lang="en-US"/>
              <a:t>Important Dates</a:t>
            </a:r>
            <a:endParaRPr lang="en-US" dirty="0"/>
          </a:p>
        </p:txBody>
      </p:sp>
      <p:sp>
        <p:nvSpPr>
          <p:cNvPr id="3" name="Content Placeholder 2"/>
          <p:cNvSpPr>
            <a:spLocks noGrp="1"/>
          </p:cNvSpPr>
          <p:nvPr>
            <p:ph idx="1"/>
          </p:nvPr>
        </p:nvSpPr>
        <p:spPr/>
        <p:txBody>
          <a:bodyPr>
            <a:normAutofit/>
          </a:bodyPr>
          <a:lstStyle/>
          <a:p>
            <a:r>
              <a:rPr lang="en-CA" b="1" dirty="0"/>
              <a:t>Open September- clothing order</a:t>
            </a:r>
            <a:r>
              <a:rPr lang="en-CA" dirty="0"/>
              <a:t>- Pixel Imaging- online- link on website and Google Classroom. </a:t>
            </a:r>
          </a:p>
          <a:p>
            <a:r>
              <a:rPr lang="en-US" b="1" dirty="0" err="1"/>
              <a:t>Josten’s</a:t>
            </a:r>
            <a:r>
              <a:rPr lang="en-US" b="1" dirty="0"/>
              <a:t> Ring Order- November 9- </a:t>
            </a:r>
            <a:r>
              <a:rPr lang="en-US" dirty="0"/>
              <a:t>Lunch hour- Rotunda</a:t>
            </a:r>
          </a:p>
          <a:p>
            <a:r>
              <a:rPr lang="en-CA" b="1" dirty="0"/>
              <a:t>Mid October- Grad Picture Appointments</a:t>
            </a:r>
            <a:r>
              <a:rPr lang="en-CA" dirty="0"/>
              <a:t>- online- link on main website</a:t>
            </a:r>
          </a:p>
          <a:p>
            <a:r>
              <a:rPr lang="en-CA" dirty="0"/>
              <a:t> </a:t>
            </a:r>
            <a:r>
              <a:rPr lang="en-CA" b="1" dirty="0"/>
              <a:t>Nov 22- Grad Fair- </a:t>
            </a:r>
            <a:r>
              <a:rPr lang="en-CA" dirty="0"/>
              <a:t>During Lunch- Aux Gym-For Students Only</a:t>
            </a:r>
            <a:r>
              <a:rPr lang="en-CA" b="1" dirty="0"/>
              <a:t>- </a:t>
            </a:r>
            <a:r>
              <a:rPr lang="en-CA" dirty="0"/>
              <a:t>Collection of information(gown sizing and grad t-shirt)</a:t>
            </a:r>
            <a:endParaRPr lang="en-US" dirty="0"/>
          </a:p>
        </p:txBody>
      </p:sp>
    </p:spTree>
    <p:extLst>
      <p:ext uri="{BB962C8B-B14F-4D97-AF65-F5344CB8AC3E}">
        <p14:creationId xmlns:p14="http://schemas.microsoft.com/office/powerpoint/2010/main" val="74416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1D839-6200-B343-AF9F-74E4E8AF2AA8}"/>
              </a:ext>
            </a:extLst>
          </p:cNvPr>
          <p:cNvSpPr>
            <a:spLocks noGrp="1"/>
          </p:cNvSpPr>
          <p:nvPr>
            <p:ph type="title"/>
          </p:nvPr>
        </p:nvSpPr>
        <p:spPr/>
        <p:txBody>
          <a:bodyPr/>
          <a:lstStyle/>
          <a:p>
            <a:r>
              <a:rPr lang="en-US" dirty="0"/>
              <a:t>Important Dates</a:t>
            </a:r>
          </a:p>
        </p:txBody>
      </p:sp>
      <p:sp>
        <p:nvSpPr>
          <p:cNvPr id="3" name="Content Placeholder 2">
            <a:extLst>
              <a:ext uri="{FF2B5EF4-FFF2-40B4-BE49-F238E27FC236}">
                <a16:creationId xmlns:a16="http://schemas.microsoft.com/office/drawing/2014/main" id="{CABBD43B-A2B1-934E-9A7D-9151A80E7E39}"/>
              </a:ext>
            </a:extLst>
          </p:cNvPr>
          <p:cNvSpPr>
            <a:spLocks noGrp="1"/>
          </p:cNvSpPr>
          <p:nvPr>
            <p:ph idx="1"/>
          </p:nvPr>
        </p:nvSpPr>
        <p:spPr/>
        <p:txBody>
          <a:bodyPr/>
          <a:lstStyle/>
          <a:p>
            <a:r>
              <a:rPr lang="en-US" b="1" dirty="0"/>
              <a:t>November 20-24 </a:t>
            </a:r>
            <a:r>
              <a:rPr lang="en-US" dirty="0"/>
              <a:t>-Grad picture sitting- Aux Gym Stage – </a:t>
            </a:r>
            <a:r>
              <a:rPr lang="en-US" b="1" dirty="0"/>
              <a:t> </a:t>
            </a:r>
            <a:r>
              <a:rPr lang="en-US" dirty="0"/>
              <a:t>Sitting fee due at photo session- $20.00</a:t>
            </a:r>
          </a:p>
          <a:p>
            <a:r>
              <a:rPr lang="en-US" b="1" dirty="0"/>
              <a:t>Oct 20- </a:t>
            </a:r>
            <a:r>
              <a:rPr lang="en-US" dirty="0"/>
              <a:t>Grad Fees posted- </a:t>
            </a:r>
          </a:p>
          <a:p>
            <a:r>
              <a:rPr lang="en-US" b="1" dirty="0"/>
              <a:t>February 09- </a:t>
            </a:r>
            <a:r>
              <a:rPr lang="en-US" dirty="0"/>
              <a:t>Grad Fees due, paid in full- $105.00</a:t>
            </a:r>
          </a:p>
          <a:p>
            <a:r>
              <a:rPr lang="en-US" b="1" dirty="0"/>
              <a:t>February 26- </a:t>
            </a:r>
            <a:r>
              <a:rPr lang="en-US" dirty="0"/>
              <a:t>Eligibility checklist released</a:t>
            </a:r>
          </a:p>
          <a:p>
            <a:r>
              <a:rPr lang="en-US" b="1" dirty="0"/>
              <a:t>March 22- </a:t>
            </a:r>
            <a:r>
              <a:rPr lang="en-US" dirty="0"/>
              <a:t>Eligibility checklist due</a:t>
            </a:r>
          </a:p>
          <a:p>
            <a:r>
              <a:rPr lang="en-US" b="1" dirty="0"/>
              <a:t>April 26- </a:t>
            </a:r>
            <a:r>
              <a:rPr lang="en-US" dirty="0"/>
              <a:t>Last day to submit Ceremony opt-out form</a:t>
            </a:r>
          </a:p>
          <a:p>
            <a:endParaRPr lang="en-US" dirty="0"/>
          </a:p>
          <a:p>
            <a:endParaRPr lang="en-US" dirty="0"/>
          </a:p>
        </p:txBody>
      </p:sp>
    </p:spTree>
    <p:extLst>
      <p:ext uri="{BB962C8B-B14F-4D97-AF65-F5344CB8AC3E}">
        <p14:creationId xmlns:p14="http://schemas.microsoft.com/office/powerpoint/2010/main" val="1357960844"/>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2163</TotalTime>
  <Words>1152</Words>
  <Application>Microsoft Macintosh PowerPoint</Application>
  <PresentationFormat>Widescreen</PresentationFormat>
  <Paragraphs>146</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Schoolbook</vt:lpstr>
      <vt:lpstr>Wingdings 2</vt:lpstr>
      <vt:lpstr>View</vt:lpstr>
      <vt:lpstr>Grad 2024  Information Night</vt:lpstr>
      <vt:lpstr>Welcome</vt:lpstr>
      <vt:lpstr>Communication</vt:lpstr>
      <vt:lpstr>Key Contacts</vt:lpstr>
      <vt:lpstr>Key Contacts</vt:lpstr>
      <vt:lpstr>Communication</vt:lpstr>
      <vt:lpstr>Adopt A Grad- Mr. and Mrs. Reist</vt:lpstr>
      <vt:lpstr>Important Dates</vt:lpstr>
      <vt:lpstr>Important Dates</vt:lpstr>
      <vt:lpstr>Important Dates</vt:lpstr>
      <vt:lpstr>Graduation Costs</vt:lpstr>
      <vt:lpstr>Grad Committee Meetings</vt:lpstr>
      <vt:lpstr>Grad Rehearsal</vt:lpstr>
      <vt:lpstr>Graduation Ceremony</vt:lpstr>
      <vt:lpstr>Graduation Ceremony</vt:lpstr>
      <vt:lpstr>Graduation Ceremony Cont’d</vt:lpstr>
      <vt:lpstr>Graduation Ceremony Cont’d</vt:lpstr>
      <vt:lpstr>Graduates in “Good Standing”</vt:lpstr>
      <vt:lpstr>My Pass Alberta</vt:lpstr>
      <vt:lpstr>Citizenship/Leadership  Recognition</vt:lpstr>
      <vt:lpstr>Class of 2024 Valedictorian</vt:lpstr>
      <vt:lpstr>Ceremony Opt-Out Form</vt:lpstr>
      <vt:lpstr>Grad Clothing</vt:lpstr>
      <vt:lpstr>Graduation Banquet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 2014 Info Night</dc:title>
  <dc:creator>GMHS</dc:creator>
  <cp:lastModifiedBy>Gladys Brown</cp:lastModifiedBy>
  <cp:revision>140</cp:revision>
  <dcterms:created xsi:type="dcterms:W3CDTF">2013-09-24T19:22:27Z</dcterms:created>
  <dcterms:modified xsi:type="dcterms:W3CDTF">2023-09-19T19:26:57Z</dcterms:modified>
</cp:coreProperties>
</file>